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4630400" cy="8229600"/>
  <p:notesSz cx="8229600" cy="14630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67" d="100"/>
          <a:sy n="67" d="100"/>
        </p:scale>
        <p:origin x="90" y="3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532905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1.png"/><Relationship Id="rId4" Type="http://schemas.openxmlformats.org/officeDocument/2006/relationships/image" Target="../media/image5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2E">
              <a:alpha val="75000"/>
            </a:srgbClr>
          </a:solidFill>
          <a:ln/>
        </p:spPr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5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2E">
              <a:alpha val="80000"/>
            </a:srgbClr>
          </a:solidFill>
          <a:ln/>
        </p:spPr>
      </p:sp>
      <p:sp>
        <p:nvSpPr>
          <p:cNvPr id="6" name="Text 2"/>
          <p:cNvSpPr/>
          <p:nvPr/>
        </p:nvSpPr>
        <p:spPr>
          <a:xfrm>
            <a:off x="2348389" y="1251585"/>
            <a:ext cx="9933503" cy="33327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6561"/>
              </a:lnSpc>
              <a:buNone/>
            </a:pPr>
            <a:r>
              <a:rPr lang="en-US" sz="5249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Guia Completo sobre Tipos de Sites: Institucional, One Page, Landing Page, E-commerce e Loja Online</a:t>
            </a:r>
            <a:endParaRPr lang="en-US" sz="5249" dirty="0"/>
          </a:p>
        </p:txBody>
      </p:sp>
      <p:sp>
        <p:nvSpPr>
          <p:cNvPr id="7" name="Text 3"/>
          <p:cNvSpPr/>
          <p:nvPr/>
        </p:nvSpPr>
        <p:spPr>
          <a:xfrm>
            <a:off x="2348389" y="4917638"/>
            <a:ext cx="9933503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Um site é um conjunto de páginas da web interconectadas que são acessíveis através da internet. Essas páginas, geralmente, contêm informações diversas, imagens, vídeos e links para outras páginas, criando uma experiência de navegação para os usuários. Sites podem variar em tamanho e complexidade, desde páginas simples até portais robustos e dinâmicos.</a:t>
            </a:r>
            <a:endParaRPr lang="en-US" sz="1750" dirty="0"/>
          </a:p>
        </p:txBody>
      </p:sp>
      <p:sp>
        <p:nvSpPr>
          <p:cNvPr id="8" name="Shape 4"/>
          <p:cNvSpPr/>
          <p:nvPr/>
        </p:nvSpPr>
        <p:spPr>
          <a:xfrm>
            <a:off x="2348389" y="6605826"/>
            <a:ext cx="355402" cy="355402"/>
          </a:xfrm>
          <a:prstGeom prst="roundRect">
            <a:avLst>
              <a:gd name="adj" fmla="val 25726039"/>
            </a:avLst>
          </a:prstGeom>
          <a:noFill/>
          <a:ln w="7620">
            <a:solidFill>
              <a:srgbClr val="FFFFFF"/>
            </a:solidFill>
            <a:prstDash val="solid"/>
          </a:ln>
        </p:spPr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56009" y="6613446"/>
            <a:ext cx="340162" cy="340162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2814876" y="6589157"/>
            <a:ext cx="2286000" cy="38885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3062"/>
              </a:lnSpc>
              <a:buNone/>
            </a:pPr>
            <a:r>
              <a:rPr lang="en-US" sz="2187" b="1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by Alexandra Souza</a:t>
            </a:r>
            <a:endParaRPr lang="en-US" sz="2187" dirty="0"/>
          </a:p>
        </p:txBody>
      </p:sp>
      <p:pic>
        <p:nvPicPr>
          <p:cNvPr id="15" name="Gráfico 14">
            <a:extLst>
              <a:ext uri="{FF2B5EF4-FFF2-40B4-BE49-F238E27FC236}">
                <a16:creationId xmlns:a16="http://schemas.microsoft.com/office/drawing/2014/main" id="{B57C6285-45B2-4971-8DF6-2C256D1D4EE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2392977" y="6039028"/>
            <a:ext cx="1877974" cy="187797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32696"/>
          </a:xfrm>
          <a:prstGeom prst="rect">
            <a:avLst/>
          </a:prstGeom>
          <a:solidFill>
            <a:srgbClr val="00002E">
              <a:alpha val="7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2900243" y="543044"/>
            <a:ext cx="6050280" cy="61710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4860"/>
              </a:lnSpc>
              <a:buNone/>
            </a:pPr>
            <a:r>
              <a:rPr lang="en-US" sz="3888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Importância de Ter um Site</a:t>
            </a:r>
            <a:endParaRPr lang="en-US" sz="3888" dirty="0"/>
          </a:p>
        </p:txBody>
      </p:sp>
      <p:sp>
        <p:nvSpPr>
          <p:cNvPr id="5" name="Text 2"/>
          <p:cNvSpPr/>
          <p:nvPr/>
        </p:nvSpPr>
        <p:spPr>
          <a:xfrm>
            <a:off x="2900243" y="1555075"/>
            <a:ext cx="8829794" cy="6319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488"/>
              </a:lnSpc>
              <a:buNone/>
            </a:pPr>
            <a:r>
              <a:rPr lang="en-US" sz="1555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Ter um site é crucial nos dias de hoje, independentemente do tamanho ou natureza do seu negócio. Alguns motivos pelos quais a presença online é essencial incluem:</a:t>
            </a:r>
            <a:endParaRPr lang="en-US" sz="1555" dirty="0"/>
          </a:p>
        </p:txBody>
      </p:sp>
      <p:sp>
        <p:nvSpPr>
          <p:cNvPr id="6" name="Shape 3"/>
          <p:cNvSpPr/>
          <p:nvPr/>
        </p:nvSpPr>
        <p:spPr>
          <a:xfrm>
            <a:off x="2900243" y="2563535"/>
            <a:ext cx="444341" cy="444341"/>
          </a:xfrm>
          <a:prstGeom prst="roundRect">
            <a:avLst>
              <a:gd name="adj" fmla="val 80010"/>
            </a:avLst>
          </a:prstGeom>
          <a:solidFill>
            <a:srgbClr val="00002E"/>
          </a:solidFill>
          <a:ln w="24646">
            <a:solidFill>
              <a:srgbClr val="F2B42D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3034784" y="2600563"/>
            <a:ext cx="175260" cy="37028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916"/>
              </a:lnSpc>
              <a:buNone/>
            </a:pPr>
            <a:r>
              <a:rPr lang="en-US" sz="2333" b="1" dirty="0">
                <a:solidFill>
                  <a:srgbClr val="F2B42D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1</a:t>
            </a:r>
            <a:endParaRPr lang="en-US" sz="2333" dirty="0"/>
          </a:p>
        </p:txBody>
      </p:sp>
      <p:sp>
        <p:nvSpPr>
          <p:cNvPr id="8" name="Text 5"/>
          <p:cNvSpPr/>
          <p:nvPr/>
        </p:nvSpPr>
        <p:spPr>
          <a:xfrm>
            <a:off x="3541990" y="2631400"/>
            <a:ext cx="2169914" cy="6172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430"/>
              </a:lnSpc>
              <a:buNone/>
            </a:pPr>
            <a:r>
              <a:rPr lang="en-US" sz="1944" b="1" dirty="0">
                <a:solidFill>
                  <a:srgbClr val="F2B42D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Visibilidade e Acessibilidade</a:t>
            </a:r>
            <a:endParaRPr lang="en-US" sz="1944" dirty="0"/>
          </a:p>
        </p:txBody>
      </p:sp>
      <p:sp>
        <p:nvSpPr>
          <p:cNvPr id="9" name="Text 6"/>
          <p:cNvSpPr/>
          <p:nvPr/>
        </p:nvSpPr>
        <p:spPr>
          <a:xfrm>
            <a:off x="3541990" y="3367088"/>
            <a:ext cx="2169914" cy="9479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488"/>
              </a:lnSpc>
              <a:buNone/>
            </a:pPr>
            <a:r>
              <a:rPr lang="en-US" sz="1555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Um site oferece uma vitrine virtual para seu negócio.</a:t>
            </a:r>
            <a:endParaRPr lang="en-US" sz="1555" dirty="0"/>
          </a:p>
        </p:txBody>
      </p:sp>
      <p:sp>
        <p:nvSpPr>
          <p:cNvPr id="10" name="Shape 7"/>
          <p:cNvSpPr/>
          <p:nvPr/>
        </p:nvSpPr>
        <p:spPr>
          <a:xfrm>
            <a:off x="5909310" y="2563535"/>
            <a:ext cx="444341" cy="444341"/>
          </a:xfrm>
          <a:prstGeom prst="roundRect">
            <a:avLst>
              <a:gd name="adj" fmla="val 80010"/>
            </a:avLst>
          </a:prstGeom>
          <a:solidFill>
            <a:srgbClr val="00002E"/>
          </a:solidFill>
          <a:ln w="24646">
            <a:solidFill>
              <a:srgbClr val="D7425E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043851" y="2600563"/>
            <a:ext cx="175260" cy="37028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916"/>
              </a:lnSpc>
              <a:buNone/>
            </a:pPr>
            <a:r>
              <a:rPr lang="en-US" sz="2333" b="1" dirty="0">
                <a:solidFill>
                  <a:srgbClr val="D7425E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2</a:t>
            </a:r>
            <a:endParaRPr lang="en-US" sz="2333" dirty="0"/>
          </a:p>
        </p:txBody>
      </p:sp>
      <p:sp>
        <p:nvSpPr>
          <p:cNvPr id="12" name="Text 9"/>
          <p:cNvSpPr/>
          <p:nvPr/>
        </p:nvSpPr>
        <p:spPr>
          <a:xfrm>
            <a:off x="6551057" y="2631400"/>
            <a:ext cx="1975009" cy="30861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430"/>
              </a:lnSpc>
              <a:buNone/>
            </a:pPr>
            <a:r>
              <a:rPr lang="en-US" sz="1944" b="1" dirty="0">
                <a:solidFill>
                  <a:srgbClr val="D7425E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Credibilidade</a:t>
            </a:r>
            <a:endParaRPr lang="en-US" sz="1944" dirty="0"/>
          </a:p>
        </p:txBody>
      </p:sp>
      <p:sp>
        <p:nvSpPr>
          <p:cNvPr id="13" name="Text 10"/>
          <p:cNvSpPr/>
          <p:nvPr/>
        </p:nvSpPr>
        <p:spPr>
          <a:xfrm>
            <a:off x="6551057" y="3058478"/>
            <a:ext cx="2169914" cy="189595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488"/>
              </a:lnSpc>
              <a:buNone/>
            </a:pPr>
            <a:r>
              <a:rPr lang="en-US" sz="1555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Muitos consumidores consideram a presença online como um indicativo de legitimidade e confiabilidade.</a:t>
            </a:r>
            <a:endParaRPr lang="en-US" sz="1555" dirty="0"/>
          </a:p>
        </p:txBody>
      </p:sp>
      <p:sp>
        <p:nvSpPr>
          <p:cNvPr id="14" name="Shape 11"/>
          <p:cNvSpPr/>
          <p:nvPr/>
        </p:nvSpPr>
        <p:spPr>
          <a:xfrm>
            <a:off x="8918377" y="2563535"/>
            <a:ext cx="444341" cy="444341"/>
          </a:xfrm>
          <a:prstGeom prst="roundRect">
            <a:avLst>
              <a:gd name="adj" fmla="val 80010"/>
            </a:avLst>
          </a:prstGeom>
          <a:solidFill>
            <a:srgbClr val="00002E"/>
          </a:solidFill>
          <a:ln w="24646">
            <a:solidFill>
              <a:srgbClr val="DD785E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9052917" y="2600563"/>
            <a:ext cx="175260" cy="37028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916"/>
              </a:lnSpc>
              <a:buNone/>
            </a:pPr>
            <a:r>
              <a:rPr lang="en-US" sz="2333" b="1" dirty="0">
                <a:solidFill>
                  <a:srgbClr val="DD785E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3</a:t>
            </a:r>
            <a:endParaRPr lang="en-US" sz="2333" dirty="0"/>
          </a:p>
        </p:txBody>
      </p:sp>
      <p:sp>
        <p:nvSpPr>
          <p:cNvPr id="16" name="Text 13"/>
          <p:cNvSpPr/>
          <p:nvPr/>
        </p:nvSpPr>
        <p:spPr>
          <a:xfrm>
            <a:off x="9560123" y="2631400"/>
            <a:ext cx="2169914" cy="6172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430"/>
              </a:lnSpc>
              <a:buNone/>
            </a:pPr>
            <a:r>
              <a:rPr lang="en-US" sz="1944" b="1" dirty="0">
                <a:solidFill>
                  <a:srgbClr val="DD785E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Marketing e Promoção</a:t>
            </a:r>
            <a:endParaRPr lang="en-US" sz="1944" dirty="0"/>
          </a:p>
        </p:txBody>
      </p:sp>
      <p:sp>
        <p:nvSpPr>
          <p:cNvPr id="17" name="Text 14"/>
          <p:cNvSpPr/>
          <p:nvPr/>
        </p:nvSpPr>
        <p:spPr>
          <a:xfrm>
            <a:off x="9560123" y="3367088"/>
            <a:ext cx="2169914" cy="221194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488"/>
              </a:lnSpc>
              <a:buNone/>
            </a:pPr>
            <a:r>
              <a:rPr lang="en-US" sz="1555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Um site serve como uma poderosa ferramenta de marketing, permitindo que você alcance seu público-alvo, promova seus produtos ou serviços.</a:t>
            </a:r>
            <a:endParaRPr lang="en-US" sz="1555" dirty="0"/>
          </a:p>
        </p:txBody>
      </p:sp>
      <p:sp>
        <p:nvSpPr>
          <p:cNvPr id="18" name="Shape 15"/>
          <p:cNvSpPr/>
          <p:nvPr/>
        </p:nvSpPr>
        <p:spPr>
          <a:xfrm>
            <a:off x="2900243" y="5930741"/>
            <a:ext cx="444341" cy="444341"/>
          </a:xfrm>
          <a:prstGeom prst="roundRect">
            <a:avLst>
              <a:gd name="adj" fmla="val 80010"/>
            </a:avLst>
          </a:prstGeom>
          <a:solidFill>
            <a:srgbClr val="00002E"/>
          </a:solidFill>
          <a:ln w="24646">
            <a:solidFill>
              <a:srgbClr val="48A8E2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3034784" y="5967770"/>
            <a:ext cx="175260" cy="37028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916"/>
              </a:lnSpc>
              <a:buNone/>
            </a:pPr>
            <a:r>
              <a:rPr lang="en-US" sz="2333" b="1" dirty="0">
                <a:solidFill>
                  <a:srgbClr val="48A8E2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4</a:t>
            </a:r>
            <a:endParaRPr lang="en-US" sz="2333" dirty="0"/>
          </a:p>
        </p:txBody>
      </p:sp>
      <p:sp>
        <p:nvSpPr>
          <p:cNvPr id="20" name="Text 17"/>
          <p:cNvSpPr/>
          <p:nvPr/>
        </p:nvSpPr>
        <p:spPr>
          <a:xfrm>
            <a:off x="3541990" y="5998607"/>
            <a:ext cx="1975009" cy="30861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430"/>
              </a:lnSpc>
              <a:buNone/>
            </a:pPr>
            <a:r>
              <a:rPr lang="en-US" sz="1944" b="1" dirty="0">
                <a:solidFill>
                  <a:srgbClr val="48A8E2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Comunicação</a:t>
            </a:r>
            <a:endParaRPr lang="en-US" sz="1944" dirty="0"/>
          </a:p>
        </p:txBody>
      </p:sp>
      <p:sp>
        <p:nvSpPr>
          <p:cNvPr id="21" name="Text 18"/>
          <p:cNvSpPr/>
          <p:nvPr/>
        </p:nvSpPr>
        <p:spPr>
          <a:xfrm>
            <a:off x="3541990" y="6425684"/>
            <a:ext cx="3674507" cy="9479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488"/>
              </a:lnSpc>
              <a:buNone/>
            </a:pPr>
            <a:r>
              <a:rPr lang="en-US" sz="1555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Fornece um canal eficaz para se comunicar com clientes, parceiros comerciais e outros interessados.</a:t>
            </a:r>
            <a:endParaRPr lang="en-US" sz="1555" dirty="0"/>
          </a:p>
        </p:txBody>
      </p:sp>
      <p:sp>
        <p:nvSpPr>
          <p:cNvPr id="22" name="Shape 19"/>
          <p:cNvSpPr/>
          <p:nvPr/>
        </p:nvSpPr>
        <p:spPr>
          <a:xfrm>
            <a:off x="7413903" y="5930741"/>
            <a:ext cx="444341" cy="444341"/>
          </a:xfrm>
          <a:prstGeom prst="roundRect">
            <a:avLst>
              <a:gd name="adj" fmla="val 80010"/>
            </a:avLst>
          </a:prstGeom>
          <a:solidFill>
            <a:srgbClr val="00002E"/>
          </a:solidFill>
          <a:ln w="24646">
            <a:solidFill>
              <a:srgbClr val="59ABA9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7548443" y="5967770"/>
            <a:ext cx="175260" cy="37028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916"/>
              </a:lnSpc>
              <a:buNone/>
            </a:pPr>
            <a:r>
              <a:rPr lang="en-US" sz="2333" b="1" dirty="0">
                <a:solidFill>
                  <a:srgbClr val="59ABA9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5</a:t>
            </a:r>
            <a:endParaRPr lang="en-US" sz="2333" dirty="0"/>
          </a:p>
        </p:txBody>
      </p:sp>
      <p:sp>
        <p:nvSpPr>
          <p:cNvPr id="24" name="Text 21"/>
          <p:cNvSpPr/>
          <p:nvPr/>
        </p:nvSpPr>
        <p:spPr>
          <a:xfrm>
            <a:off x="8055650" y="5998607"/>
            <a:ext cx="1975009" cy="30861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430"/>
              </a:lnSpc>
              <a:buNone/>
            </a:pPr>
            <a:r>
              <a:rPr lang="en-US" sz="1944" b="1" dirty="0">
                <a:solidFill>
                  <a:srgbClr val="59ABA9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Concorrência</a:t>
            </a:r>
            <a:endParaRPr lang="en-US" sz="1944" dirty="0"/>
          </a:p>
        </p:txBody>
      </p:sp>
      <p:sp>
        <p:nvSpPr>
          <p:cNvPr id="25" name="Text 22"/>
          <p:cNvSpPr/>
          <p:nvPr/>
        </p:nvSpPr>
        <p:spPr>
          <a:xfrm>
            <a:off x="8055650" y="6425684"/>
            <a:ext cx="3674507" cy="12639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488"/>
              </a:lnSpc>
              <a:buNone/>
            </a:pPr>
            <a:r>
              <a:rPr lang="en-US" sz="1555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Ter um site coloca você em pé de igualdade com outros concorrentes do mercado e oferece uma vantagem competitiva.</a:t>
            </a:r>
            <a:endParaRPr lang="en-US" sz="1555" dirty="0"/>
          </a:p>
        </p:txBody>
      </p:sp>
      <p:pic>
        <p:nvPicPr>
          <p:cNvPr id="27" name="Gráfico 26">
            <a:extLst>
              <a:ext uri="{FF2B5EF4-FFF2-40B4-BE49-F238E27FC236}">
                <a16:creationId xmlns:a16="http://schemas.microsoft.com/office/drawing/2014/main" id="{2EA028FF-8319-4865-956A-457D5DA30B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392977" y="6039028"/>
            <a:ext cx="1877974" cy="187797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2E">
              <a:alpha val="7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2393990" y="606623"/>
            <a:ext cx="4403169" cy="68794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17"/>
              </a:lnSpc>
              <a:buNone/>
            </a:pPr>
            <a:r>
              <a:rPr lang="en-US" sz="4334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Site Institucional</a:t>
            </a:r>
            <a:endParaRPr lang="en-US" sz="4334" dirty="0"/>
          </a:p>
        </p:txBody>
      </p:sp>
      <p:sp>
        <p:nvSpPr>
          <p:cNvPr id="5" name="Text 2"/>
          <p:cNvSpPr/>
          <p:nvPr/>
        </p:nvSpPr>
        <p:spPr>
          <a:xfrm>
            <a:off x="2393990" y="1734860"/>
            <a:ext cx="9842421" cy="70437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74"/>
              </a:lnSpc>
              <a:buNone/>
            </a:pPr>
            <a:r>
              <a:rPr lang="en-US" sz="1734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Um site institucional é uma presença online que representa uma organização, empresa, instituição ou entidade. Suas características principais incluem:</a:t>
            </a:r>
            <a:endParaRPr lang="en-US" sz="1734" dirty="0"/>
          </a:p>
        </p:txBody>
      </p:sp>
      <p:sp>
        <p:nvSpPr>
          <p:cNvPr id="6" name="Text 3"/>
          <p:cNvSpPr/>
          <p:nvPr/>
        </p:nvSpPr>
        <p:spPr>
          <a:xfrm>
            <a:off x="2393990" y="2907030"/>
            <a:ext cx="2922389" cy="6877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09"/>
              </a:lnSpc>
              <a:buNone/>
            </a:pPr>
            <a:r>
              <a:rPr lang="en-US" sz="2167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Informações Institucionais</a:t>
            </a:r>
            <a:endParaRPr lang="en-US" sz="2167" dirty="0"/>
          </a:p>
        </p:txBody>
      </p:sp>
      <p:sp>
        <p:nvSpPr>
          <p:cNvPr id="7" name="Text 4"/>
          <p:cNvSpPr/>
          <p:nvPr/>
        </p:nvSpPr>
        <p:spPr>
          <a:xfrm>
            <a:off x="2393990" y="3814882"/>
            <a:ext cx="2922389" cy="70437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74"/>
              </a:lnSpc>
              <a:buNone/>
            </a:pPr>
            <a:r>
              <a:rPr lang="en-US" sz="1734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Apresenta informações detalhadas sobre a empresa.</a:t>
            </a:r>
            <a:endParaRPr lang="en-US" sz="1734" dirty="0"/>
          </a:p>
        </p:txBody>
      </p:sp>
      <p:sp>
        <p:nvSpPr>
          <p:cNvPr id="8" name="Text 5"/>
          <p:cNvSpPr/>
          <p:nvPr/>
        </p:nvSpPr>
        <p:spPr>
          <a:xfrm>
            <a:off x="2393990" y="4739402"/>
            <a:ext cx="2423160" cy="34385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09"/>
              </a:lnSpc>
              <a:buNone/>
            </a:pPr>
            <a:r>
              <a:rPr lang="en-US" sz="2167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Páginas de Contato</a:t>
            </a:r>
            <a:endParaRPr lang="en-US" sz="2167" dirty="0"/>
          </a:p>
        </p:txBody>
      </p:sp>
      <p:sp>
        <p:nvSpPr>
          <p:cNvPr id="9" name="Text 6"/>
          <p:cNvSpPr/>
          <p:nvPr/>
        </p:nvSpPr>
        <p:spPr>
          <a:xfrm>
            <a:off x="2393990" y="5303401"/>
            <a:ext cx="2922389" cy="70437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74"/>
              </a:lnSpc>
              <a:buNone/>
            </a:pPr>
            <a:r>
              <a:rPr lang="en-US" sz="1734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Fornece detalhes de contato, crucial nos dias de hoje.</a:t>
            </a:r>
            <a:endParaRPr lang="en-US" sz="1734" dirty="0"/>
          </a:p>
        </p:txBody>
      </p:sp>
      <p:sp>
        <p:nvSpPr>
          <p:cNvPr id="10" name="Text 7"/>
          <p:cNvSpPr/>
          <p:nvPr/>
        </p:nvSpPr>
        <p:spPr>
          <a:xfrm>
            <a:off x="5860971" y="2907030"/>
            <a:ext cx="2201585" cy="34385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09"/>
              </a:lnSpc>
              <a:buNone/>
            </a:pPr>
            <a:r>
              <a:rPr lang="en-US" sz="2167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Equipe</a:t>
            </a:r>
            <a:endParaRPr lang="en-US" sz="2167" dirty="0"/>
          </a:p>
        </p:txBody>
      </p:sp>
      <p:sp>
        <p:nvSpPr>
          <p:cNvPr id="11" name="Text 8"/>
          <p:cNvSpPr/>
          <p:nvPr/>
        </p:nvSpPr>
        <p:spPr>
          <a:xfrm>
            <a:off x="5860971" y="3471029"/>
            <a:ext cx="2922389" cy="35218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74"/>
              </a:lnSpc>
              <a:buNone/>
            </a:pPr>
            <a:r>
              <a:rPr lang="en-US" sz="1734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Apresenta perfis da equipe.</a:t>
            </a:r>
            <a:endParaRPr lang="en-US" sz="1734" dirty="0"/>
          </a:p>
        </p:txBody>
      </p:sp>
      <p:sp>
        <p:nvSpPr>
          <p:cNvPr id="12" name="Text 9"/>
          <p:cNvSpPr/>
          <p:nvPr/>
        </p:nvSpPr>
        <p:spPr>
          <a:xfrm>
            <a:off x="5860971" y="4043363"/>
            <a:ext cx="2636520" cy="34385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09"/>
              </a:lnSpc>
              <a:buNone/>
            </a:pPr>
            <a:r>
              <a:rPr lang="en-US" sz="2167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Produtos ou Serviços</a:t>
            </a:r>
            <a:endParaRPr lang="en-US" sz="2167" dirty="0"/>
          </a:p>
        </p:txBody>
      </p:sp>
      <p:sp>
        <p:nvSpPr>
          <p:cNvPr id="13" name="Text 10"/>
          <p:cNvSpPr/>
          <p:nvPr/>
        </p:nvSpPr>
        <p:spPr>
          <a:xfrm>
            <a:off x="5860971" y="4607362"/>
            <a:ext cx="2922389" cy="176093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74"/>
              </a:lnSpc>
              <a:buNone/>
            </a:pPr>
            <a:r>
              <a:rPr lang="en-US" sz="1734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Descreve os produtos ou serviços oferecidos pela organização, fornecendo informações detalhadas para clientes em potencial.</a:t>
            </a:r>
            <a:endParaRPr lang="en-US" sz="1734" dirty="0"/>
          </a:p>
        </p:txBody>
      </p:sp>
      <p:sp>
        <p:nvSpPr>
          <p:cNvPr id="14" name="Text 11"/>
          <p:cNvSpPr/>
          <p:nvPr/>
        </p:nvSpPr>
        <p:spPr>
          <a:xfrm>
            <a:off x="9327952" y="2907030"/>
            <a:ext cx="2407920" cy="34385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09"/>
              </a:lnSpc>
              <a:buNone/>
            </a:pPr>
            <a:r>
              <a:rPr lang="en-US" sz="2167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Design Profissional</a:t>
            </a:r>
            <a:endParaRPr lang="en-US" sz="2167" dirty="0"/>
          </a:p>
        </p:txBody>
      </p:sp>
      <p:sp>
        <p:nvSpPr>
          <p:cNvPr id="15" name="Text 12"/>
          <p:cNvSpPr/>
          <p:nvPr/>
        </p:nvSpPr>
        <p:spPr>
          <a:xfrm>
            <a:off x="9327952" y="3471029"/>
            <a:ext cx="2922389" cy="14087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74"/>
              </a:lnSpc>
              <a:buNone/>
            </a:pPr>
            <a:r>
              <a:rPr lang="en-US" sz="1734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O design é muitas vezes sóbrio e profissional, refletindo a imagem e identidade da organização.</a:t>
            </a:r>
            <a:endParaRPr lang="en-US" sz="1734" dirty="0"/>
          </a:p>
        </p:txBody>
      </p:sp>
      <p:sp>
        <p:nvSpPr>
          <p:cNvPr id="16" name="Text 13"/>
          <p:cNvSpPr/>
          <p:nvPr/>
        </p:nvSpPr>
        <p:spPr>
          <a:xfrm>
            <a:off x="9327952" y="5099923"/>
            <a:ext cx="2468880" cy="34385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09"/>
              </a:lnSpc>
              <a:buNone/>
            </a:pPr>
            <a:r>
              <a:rPr lang="en-US" sz="2167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Navegação Intuitiva</a:t>
            </a:r>
            <a:endParaRPr lang="en-US" sz="2167" dirty="0"/>
          </a:p>
        </p:txBody>
      </p:sp>
      <p:sp>
        <p:nvSpPr>
          <p:cNvPr id="17" name="Text 14"/>
          <p:cNvSpPr/>
          <p:nvPr/>
        </p:nvSpPr>
        <p:spPr>
          <a:xfrm>
            <a:off x="9327952" y="5663922"/>
            <a:ext cx="2922389" cy="176093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74"/>
              </a:lnSpc>
              <a:buNone/>
            </a:pPr>
            <a:r>
              <a:rPr lang="en-US" sz="1734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tem como objetivos: Estabelecer Credibilidade, Comunicação Institucional, Atração de Clientes e Parceiros, Suporte ao Cliente.</a:t>
            </a:r>
            <a:endParaRPr lang="en-US" sz="1734" dirty="0"/>
          </a:p>
        </p:txBody>
      </p:sp>
      <p:pic>
        <p:nvPicPr>
          <p:cNvPr id="19" name="Gráfico 18">
            <a:extLst>
              <a:ext uri="{FF2B5EF4-FFF2-40B4-BE49-F238E27FC236}">
                <a16:creationId xmlns:a16="http://schemas.microsoft.com/office/drawing/2014/main" id="{7FAB82A5-7CD7-4A30-A156-AB99167D6F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392977" y="6039028"/>
            <a:ext cx="1877974" cy="187797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2E">
              <a:alpha val="7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2348389" y="1286470"/>
            <a:ext cx="4443889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One Page</a:t>
            </a:r>
            <a:endParaRPr lang="en-US" sz="4374" dirty="0"/>
          </a:p>
        </p:txBody>
      </p:sp>
      <p:sp>
        <p:nvSpPr>
          <p:cNvPr id="5" name="Text 2"/>
          <p:cNvSpPr/>
          <p:nvPr/>
        </p:nvSpPr>
        <p:spPr>
          <a:xfrm>
            <a:off x="2348389" y="2425184"/>
            <a:ext cx="9933503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Um site One Page, como o próprio nome sugere, é composto por apenas uma página, onde todo o conteúdo é organizado de maneira contínua, permitindo que os usuários rolem verticalmente para acessar as diferentes seções. A ideia é apresentar todas as informações essenciais em uma única página, proporcionando uma experiência de navegação mais simplificada.</a:t>
            </a:r>
            <a:endParaRPr lang="en-US" sz="1750" dirty="0"/>
          </a:p>
        </p:txBody>
      </p:sp>
      <p:sp>
        <p:nvSpPr>
          <p:cNvPr id="6" name="Shape 3"/>
          <p:cNvSpPr/>
          <p:nvPr/>
        </p:nvSpPr>
        <p:spPr>
          <a:xfrm>
            <a:off x="2348389" y="4270296"/>
            <a:ext cx="499943" cy="499943"/>
          </a:xfrm>
          <a:prstGeom prst="roundRect">
            <a:avLst>
              <a:gd name="adj" fmla="val 80001"/>
            </a:avLst>
          </a:prstGeom>
          <a:solidFill>
            <a:srgbClr val="00002E"/>
          </a:solidFill>
          <a:ln w="27742">
            <a:solidFill>
              <a:srgbClr val="F2B42D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2499241" y="4311968"/>
            <a:ext cx="19812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b="1" dirty="0">
                <a:solidFill>
                  <a:srgbClr val="F2B42D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1</a:t>
            </a:r>
            <a:endParaRPr lang="en-US" sz="2624" dirty="0"/>
          </a:p>
        </p:txBody>
      </p:sp>
      <p:sp>
        <p:nvSpPr>
          <p:cNvPr id="8" name="Text 5"/>
          <p:cNvSpPr/>
          <p:nvPr/>
        </p:nvSpPr>
        <p:spPr>
          <a:xfrm>
            <a:off x="3070503" y="4346615"/>
            <a:ext cx="2221944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F2B42D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Vantagens</a:t>
            </a:r>
            <a:endParaRPr lang="en-US" sz="2187" dirty="0"/>
          </a:p>
        </p:txBody>
      </p:sp>
      <p:sp>
        <p:nvSpPr>
          <p:cNvPr id="9" name="Text 6"/>
          <p:cNvSpPr/>
          <p:nvPr/>
        </p:nvSpPr>
        <p:spPr>
          <a:xfrm>
            <a:off x="3070503" y="4827032"/>
            <a:ext cx="2440900" cy="17770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Simplicidade, Narrativa Contínua, Carregamento Rápido, Design Impactante, Compatibilidade Móvel.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5733574" y="4270296"/>
            <a:ext cx="499943" cy="499943"/>
          </a:xfrm>
          <a:prstGeom prst="roundRect">
            <a:avLst>
              <a:gd name="adj" fmla="val 80001"/>
            </a:avLst>
          </a:prstGeom>
          <a:solidFill>
            <a:srgbClr val="00002E"/>
          </a:solidFill>
          <a:ln w="27742">
            <a:solidFill>
              <a:srgbClr val="D7425E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5884426" y="4311968"/>
            <a:ext cx="19812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b="1" dirty="0">
                <a:solidFill>
                  <a:srgbClr val="D7425E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2</a:t>
            </a:r>
            <a:endParaRPr lang="en-US" sz="2624" dirty="0"/>
          </a:p>
        </p:txBody>
      </p:sp>
      <p:sp>
        <p:nvSpPr>
          <p:cNvPr id="12" name="Text 9"/>
          <p:cNvSpPr/>
          <p:nvPr/>
        </p:nvSpPr>
        <p:spPr>
          <a:xfrm>
            <a:off x="6455688" y="4346615"/>
            <a:ext cx="2221944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D7425E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Desvantagens</a:t>
            </a:r>
            <a:endParaRPr lang="en-US" sz="2187" dirty="0"/>
          </a:p>
        </p:txBody>
      </p:sp>
      <p:sp>
        <p:nvSpPr>
          <p:cNvPr id="13" name="Text 10"/>
          <p:cNvSpPr/>
          <p:nvPr/>
        </p:nvSpPr>
        <p:spPr>
          <a:xfrm>
            <a:off x="6455688" y="4827032"/>
            <a:ext cx="2440900" cy="17770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Limitação de Conteúdo, Dificuldade na Organização, SEO Limitado, Navegação Direta.</a:t>
            </a:r>
            <a:endParaRPr lang="en-US" sz="1750" dirty="0"/>
          </a:p>
        </p:txBody>
      </p:sp>
      <p:sp>
        <p:nvSpPr>
          <p:cNvPr id="14" name="Shape 11"/>
          <p:cNvSpPr/>
          <p:nvPr/>
        </p:nvSpPr>
        <p:spPr>
          <a:xfrm>
            <a:off x="9118759" y="4270296"/>
            <a:ext cx="499943" cy="499943"/>
          </a:xfrm>
          <a:prstGeom prst="roundRect">
            <a:avLst>
              <a:gd name="adj" fmla="val 80001"/>
            </a:avLst>
          </a:prstGeom>
          <a:solidFill>
            <a:srgbClr val="00002E"/>
          </a:solidFill>
          <a:ln w="27742">
            <a:solidFill>
              <a:srgbClr val="DD785E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9269611" y="4311968"/>
            <a:ext cx="19812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b="1" dirty="0">
                <a:solidFill>
                  <a:srgbClr val="DD785E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3</a:t>
            </a:r>
            <a:endParaRPr lang="en-US" sz="2624" dirty="0"/>
          </a:p>
        </p:txBody>
      </p:sp>
      <p:sp>
        <p:nvSpPr>
          <p:cNvPr id="16" name="Text 13"/>
          <p:cNvSpPr/>
          <p:nvPr/>
        </p:nvSpPr>
        <p:spPr>
          <a:xfrm>
            <a:off x="9840873" y="4346615"/>
            <a:ext cx="2440900" cy="104155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DD785E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Casos de Uso Ideais para One Page</a:t>
            </a:r>
            <a:endParaRPr lang="en-US" sz="2187" dirty="0"/>
          </a:p>
        </p:txBody>
      </p:sp>
      <p:sp>
        <p:nvSpPr>
          <p:cNvPr id="17" name="Text 14"/>
          <p:cNvSpPr/>
          <p:nvPr/>
        </p:nvSpPr>
        <p:spPr>
          <a:xfrm>
            <a:off x="9840873" y="5521404"/>
            <a:ext cx="2440900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Portfólios Pessoais, Lançamento de Produtos, Eventos ou Campanhas, Currículos Online.</a:t>
            </a:r>
            <a:endParaRPr lang="en-US" sz="1750" dirty="0"/>
          </a:p>
        </p:txBody>
      </p:sp>
      <p:pic>
        <p:nvPicPr>
          <p:cNvPr id="19" name="Gráfico 18">
            <a:extLst>
              <a:ext uri="{FF2B5EF4-FFF2-40B4-BE49-F238E27FC236}">
                <a16:creationId xmlns:a16="http://schemas.microsoft.com/office/drawing/2014/main" id="{30B5AEAA-B0C4-4A07-8D8F-85A14873B8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392977" y="6039028"/>
            <a:ext cx="1877974" cy="187797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2E">
              <a:alpha val="7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2348389" y="1637824"/>
            <a:ext cx="4443889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Landing Page</a:t>
            </a:r>
            <a:endParaRPr lang="en-US" sz="4374" dirty="0"/>
          </a:p>
        </p:txBody>
      </p:sp>
      <p:sp>
        <p:nvSpPr>
          <p:cNvPr id="5" name="Text 2"/>
          <p:cNvSpPr/>
          <p:nvPr/>
        </p:nvSpPr>
        <p:spPr>
          <a:xfrm>
            <a:off x="2348389" y="2776538"/>
            <a:ext cx="9933503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Uma Landing Page, ou página de destino, é uma página da web projetada especificamente para receber tráfego direcionado de uma fonte externa, como um anúncio, e converter os visitantes em leads ou clientes. O objetivo principal de uma landing page é direcionar a atenção do visitante para uma ação específica, como preencher um formulário, fazer uma compra ou baixar um recurso.</a:t>
            </a:r>
            <a:endParaRPr lang="en-US" sz="1750" dirty="0"/>
          </a:p>
        </p:txBody>
      </p:sp>
      <p:sp>
        <p:nvSpPr>
          <p:cNvPr id="6" name="Shape 3"/>
          <p:cNvSpPr/>
          <p:nvPr/>
        </p:nvSpPr>
        <p:spPr>
          <a:xfrm>
            <a:off x="2348389" y="4621649"/>
            <a:ext cx="499943" cy="499943"/>
          </a:xfrm>
          <a:prstGeom prst="roundRect">
            <a:avLst>
              <a:gd name="adj" fmla="val 80001"/>
            </a:avLst>
          </a:prstGeom>
          <a:solidFill>
            <a:srgbClr val="00002E"/>
          </a:solidFill>
          <a:ln w="27742">
            <a:solidFill>
              <a:srgbClr val="F2B42D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2499241" y="4663321"/>
            <a:ext cx="19812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b="1" dirty="0">
                <a:solidFill>
                  <a:srgbClr val="F2B42D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1</a:t>
            </a:r>
            <a:endParaRPr lang="en-US" sz="2624" dirty="0"/>
          </a:p>
        </p:txBody>
      </p:sp>
      <p:sp>
        <p:nvSpPr>
          <p:cNvPr id="8" name="Text 5"/>
          <p:cNvSpPr/>
          <p:nvPr/>
        </p:nvSpPr>
        <p:spPr>
          <a:xfrm>
            <a:off x="3070503" y="4697968"/>
            <a:ext cx="4133612" cy="6943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F2B42D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Elementos Essenciais de uma Landing Page Eficaz</a:t>
            </a:r>
            <a:endParaRPr lang="en-US" sz="2187" dirty="0"/>
          </a:p>
        </p:txBody>
      </p:sp>
      <p:sp>
        <p:nvSpPr>
          <p:cNvPr id="9" name="Text 6"/>
          <p:cNvSpPr/>
          <p:nvPr/>
        </p:nvSpPr>
        <p:spPr>
          <a:xfrm>
            <a:off x="3070503" y="5525572"/>
            <a:ext cx="4133612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Título Persuasivo, Descrição Concisa, Imagens ou Vídeos Relevantes, Formulário de Conversão, Chamada à Ação (CTA) Clara.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7426285" y="4621649"/>
            <a:ext cx="499943" cy="499943"/>
          </a:xfrm>
          <a:prstGeom prst="roundRect">
            <a:avLst>
              <a:gd name="adj" fmla="val 80001"/>
            </a:avLst>
          </a:prstGeom>
          <a:solidFill>
            <a:srgbClr val="00002E"/>
          </a:solidFill>
          <a:ln w="27742">
            <a:solidFill>
              <a:srgbClr val="D7425E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7577138" y="4663321"/>
            <a:ext cx="19812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b="1" dirty="0">
                <a:solidFill>
                  <a:srgbClr val="D7425E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2</a:t>
            </a:r>
            <a:endParaRPr lang="en-US" sz="2624" dirty="0"/>
          </a:p>
        </p:txBody>
      </p:sp>
      <p:sp>
        <p:nvSpPr>
          <p:cNvPr id="12" name="Text 9"/>
          <p:cNvSpPr/>
          <p:nvPr/>
        </p:nvSpPr>
        <p:spPr>
          <a:xfrm>
            <a:off x="8148399" y="4697968"/>
            <a:ext cx="274320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D7425E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Elementos Adicionais</a:t>
            </a:r>
            <a:endParaRPr lang="en-US" sz="2187" dirty="0"/>
          </a:p>
        </p:txBody>
      </p:sp>
      <p:sp>
        <p:nvSpPr>
          <p:cNvPr id="13" name="Text 10"/>
          <p:cNvSpPr/>
          <p:nvPr/>
        </p:nvSpPr>
        <p:spPr>
          <a:xfrm>
            <a:off x="8148399" y="5178385"/>
            <a:ext cx="4133612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Depoimentos ou Provas Sociais, Design Atraente e Limpo, Responsividade, Contagem Regressiva (Se Aplicável).</a:t>
            </a:r>
            <a:endParaRPr lang="en-US" sz="1750" dirty="0"/>
          </a:p>
        </p:txBody>
      </p:sp>
      <p:pic>
        <p:nvPicPr>
          <p:cNvPr id="15" name="Gráfico 14">
            <a:extLst>
              <a:ext uri="{FF2B5EF4-FFF2-40B4-BE49-F238E27FC236}">
                <a16:creationId xmlns:a16="http://schemas.microsoft.com/office/drawing/2014/main" id="{68402DAD-5826-4BF7-9D62-D0EC46F9B1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392977" y="6039028"/>
            <a:ext cx="1877974" cy="187797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2E">
              <a:alpha val="7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2348389" y="1637824"/>
            <a:ext cx="4443889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E-commerce</a:t>
            </a:r>
            <a:endParaRPr lang="en-US" sz="4374" dirty="0"/>
          </a:p>
        </p:txBody>
      </p:sp>
      <p:sp>
        <p:nvSpPr>
          <p:cNvPr id="5" name="Text 2"/>
          <p:cNvSpPr/>
          <p:nvPr/>
        </p:nvSpPr>
        <p:spPr>
          <a:xfrm>
            <a:off x="2348389" y="2776538"/>
            <a:ext cx="9933503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E-commerce, ou comércio eletrônico, refere-se à compra e venda de produtos ou serviços pela internet. É uma modalidade de negócios que utiliza plataformas online para realizar transações comerciais, desde a exibição de produtos até o pagamento e a entrega. O e-commerce pode abranger diversos modelos de negócios, incluindo lojas virtuais, marketplaces, plataformas de assinatura e mais.</a:t>
            </a:r>
            <a:endParaRPr lang="en-US" sz="1750" dirty="0"/>
          </a:p>
        </p:txBody>
      </p:sp>
      <p:sp>
        <p:nvSpPr>
          <p:cNvPr id="6" name="Shape 3"/>
          <p:cNvSpPr/>
          <p:nvPr/>
        </p:nvSpPr>
        <p:spPr>
          <a:xfrm>
            <a:off x="2348389" y="4621649"/>
            <a:ext cx="499943" cy="499943"/>
          </a:xfrm>
          <a:prstGeom prst="roundRect">
            <a:avLst>
              <a:gd name="adj" fmla="val 80001"/>
            </a:avLst>
          </a:prstGeom>
          <a:solidFill>
            <a:srgbClr val="00002E"/>
          </a:solidFill>
          <a:ln w="27742">
            <a:solidFill>
              <a:srgbClr val="F2B42D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2499241" y="4663321"/>
            <a:ext cx="19812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b="1" dirty="0">
                <a:solidFill>
                  <a:srgbClr val="F2B42D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1</a:t>
            </a:r>
            <a:endParaRPr lang="en-US" sz="2624" dirty="0"/>
          </a:p>
        </p:txBody>
      </p:sp>
      <p:sp>
        <p:nvSpPr>
          <p:cNvPr id="8" name="Text 5"/>
          <p:cNvSpPr/>
          <p:nvPr/>
        </p:nvSpPr>
        <p:spPr>
          <a:xfrm>
            <a:off x="3070503" y="4697968"/>
            <a:ext cx="4133612" cy="6943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F2B42D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Principais Funcionalidades de um Site de E-commerce</a:t>
            </a:r>
            <a:endParaRPr lang="en-US" sz="2187" dirty="0"/>
          </a:p>
        </p:txBody>
      </p:sp>
      <p:sp>
        <p:nvSpPr>
          <p:cNvPr id="9" name="Text 6"/>
          <p:cNvSpPr/>
          <p:nvPr/>
        </p:nvSpPr>
        <p:spPr>
          <a:xfrm>
            <a:off x="3070503" y="5525572"/>
            <a:ext cx="4133612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Catálogo de Produtos, Carrinho de Compras, Processo de Pagamento Seguro, Contas de Usuário.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7426285" y="4621649"/>
            <a:ext cx="499943" cy="499943"/>
          </a:xfrm>
          <a:prstGeom prst="roundRect">
            <a:avLst>
              <a:gd name="adj" fmla="val 80001"/>
            </a:avLst>
          </a:prstGeom>
          <a:solidFill>
            <a:srgbClr val="00002E"/>
          </a:solidFill>
          <a:ln w="27742">
            <a:solidFill>
              <a:srgbClr val="D7425E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7577138" y="4663321"/>
            <a:ext cx="19812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b="1" dirty="0">
                <a:solidFill>
                  <a:srgbClr val="D7425E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2</a:t>
            </a:r>
            <a:endParaRPr lang="en-US" sz="2624" dirty="0"/>
          </a:p>
        </p:txBody>
      </p:sp>
      <p:sp>
        <p:nvSpPr>
          <p:cNvPr id="12" name="Text 9"/>
          <p:cNvSpPr/>
          <p:nvPr/>
        </p:nvSpPr>
        <p:spPr>
          <a:xfrm>
            <a:off x="8148399" y="4697968"/>
            <a:ext cx="346710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D7425E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Funcionalidades Adicionais</a:t>
            </a:r>
            <a:endParaRPr lang="en-US" sz="2187" dirty="0"/>
          </a:p>
        </p:txBody>
      </p:sp>
      <p:sp>
        <p:nvSpPr>
          <p:cNvPr id="13" name="Text 10"/>
          <p:cNvSpPr/>
          <p:nvPr/>
        </p:nvSpPr>
        <p:spPr>
          <a:xfrm>
            <a:off x="8148399" y="5178385"/>
            <a:ext cx="4133612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Avaliações e Comentários, Gerenciamento de Estoque, Recursos de Busca e Filtros, Segurança e Privacidade.</a:t>
            </a:r>
            <a:endParaRPr lang="en-US" sz="1750" dirty="0"/>
          </a:p>
        </p:txBody>
      </p:sp>
      <p:pic>
        <p:nvPicPr>
          <p:cNvPr id="15" name="Gráfico 14">
            <a:extLst>
              <a:ext uri="{FF2B5EF4-FFF2-40B4-BE49-F238E27FC236}">
                <a16:creationId xmlns:a16="http://schemas.microsoft.com/office/drawing/2014/main" id="{BE071624-08B5-4E37-B578-A4B35BBB3A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392977" y="6039028"/>
            <a:ext cx="1877974" cy="187797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ráfico 15">
            <a:extLst>
              <a:ext uri="{FF2B5EF4-FFF2-40B4-BE49-F238E27FC236}">
                <a16:creationId xmlns:a16="http://schemas.microsoft.com/office/drawing/2014/main" id="{2B7C4B45-1F7F-4184-95FB-4E5322C6D9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392977" y="6039028"/>
            <a:ext cx="1877974" cy="1877974"/>
          </a:xfrm>
          <a:prstGeom prst="rect">
            <a:avLst/>
          </a:prstGeom>
        </p:spPr>
      </p:pic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2E">
              <a:alpha val="75000"/>
            </a:srgbClr>
          </a:solidFill>
          <a:ln/>
        </p:spPr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3657600" cy="82296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4490799" y="1519714"/>
            <a:ext cx="4443889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Loja Online</a:t>
            </a:r>
            <a:endParaRPr lang="en-US" sz="4374" dirty="0"/>
          </a:p>
        </p:txBody>
      </p:sp>
      <p:sp>
        <p:nvSpPr>
          <p:cNvPr id="6" name="Text 2"/>
          <p:cNvSpPr/>
          <p:nvPr/>
        </p:nvSpPr>
        <p:spPr>
          <a:xfrm>
            <a:off x="4490799" y="2547342"/>
            <a:ext cx="9306401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Diferenças entre E-commerce e Loja Online: O termo "e-commerce" refere-se, de maneira mais ampla, à compra e venda de produtos ou serviços pela internet, enquanto "loja online" é uma forma específica de e-commerce que se concentra na venda direta de produtos através de uma plataforma virtual.</a:t>
            </a:r>
            <a:endParaRPr lang="en-US" sz="1750" dirty="0"/>
          </a:p>
        </p:txBody>
      </p:sp>
      <p:sp>
        <p:nvSpPr>
          <p:cNvPr id="7" name="Shape 3"/>
          <p:cNvSpPr/>
          <p:nvPr/>
        </p:nvSpPr>
        <p:spPr>
          <a:xfrm>
            <a:off x="4268628" y="4198976"/>
            <a:ext cx="499943" cy="499943"/>
          </a:xfrm>
          <a:prstGeom prst="roundRect">
            <a:avLst>
              <a:gd name="adj" fmla="val 80001"/>
            </a:avLst>
          </a:prstGeom>
          <a:solidFill>
            <a:srgbClr val="00002E"/>
          </a:solidFill>
          <a:ln w="27742">
            <a:solidFill>
              <a:srgbClr val="F2B42D"/>
            </a:solidFill>
            <a:prstDash val="solid"/>
          </a:ln>
        </p:spPr>
      </p:sp>
      <p:sp>
        <p:nvSpPr>
          <p:cNvPr id="8" name="Text 4"/>
          <p:cNvSpPr/>
          <p:nvPr/>
        </p:nvSpPr>
        <p:spPr>
          <a:xfrm>
            <a:off x="4419481" y="4240648"/>
            <a:ext cx="19812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b="1" dirty="0">
                <a:solidFill>
                  <a:srgbClr val="F2B42D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1</a:t>
            </a:r>
            <a:endParaRPr lang="en-US" sz="2624" dirty="0"/>
          </a:p>
        </p:txBody>
      </p:sp>
      <p:sp>
        <p:nvSpPr>
          <p:cNvPr id="9" name="Text 5"/>
          <p:cNvSpPr/>
          <p:nvPr/>
        </p:nvSpPr>
        <p:spPr>
          <a:xfrm>
            <a:off x="4990742" y="4275295"/>
            <a:ext cx="3820001" cy="6943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F2B42D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Importância da Experiência do Usuário em Lojas Online</a:t>
            </a:r>
            <a:endParaRPr lang="en-US" sz="2187" dirty="0"/>
          </a:p>
        </p:txBody>
      </p:sp>
      <p:sp>
        <p:nvSpPr>
          <p:cNvPr id="10" name="Text 6"/>
          <p:cNvSpPr/>
          <p:nvPr/>
        </p:nvSpPr>
        <p:spPr>
          <a:xfrm>
            <a:off x="4990742" y="5102898"/>
            <a:ext cx="3820001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Navegação Intuitiva, Design Responsivo, Fotos e Descrições de Produtos, Carrinho de Compras Eficiente.</a:t>
            </a:r>
            <a:endParaRPr lang="en-US" sz="1750" dirty="0"/>
          </a:p>
        </p:txBody>
      </p:sp>
      <p:sp>
        <p:nvSpPr>
          <p:cNvPr id="11" name="Shape 7"/>
          <p:cNvSpPr/>
          <p:nvPr/>
        </p:nvSpPr>
        <p:spPr>
          <a:xfrm>
            <a:off x="9032914" y="4198976"/>
            <a:ext cx="499943" cy="499943"/>
          </a:xfrm>
          <a:prstGeom prst="roundRect">
            <a:avLst>
              <a:gd name="adj" fmla="val 80001"/>
            </a:avLst>
          </a:prstGeom>
          <a:solidFill>
            <a:srgbClr val="00002E"/>
          </a:solidFill>
          <a:ln w="27742">
            <a:solidFill>
              <a:srgbClr val="D7425E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9183766" y="4240648"/>
            <a:ext cx="19812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b="1" dirty="0">
                <a:solidFill>
                  <a:srgbClr val="D7425E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2</a:t>
            </a:r>
            <a:endParaRPr lang="en-US" sz="2624" dirty="0"/>
          </a:p>
        </p:txBody>
      </p:sp>
      <p:sp>
        <p:nvSpPr>
          <p:cNvPr id="13" name="Text 9"/>
          <p:cNvSpPr/>
          <p:nvPr/>
        </p:nvSpPr>
        <p:spPr>
          <a:xfrm>
            <a:off x="9755028" y="4275295"/>
            <a:ext cx="3820001" cy="104155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D7425E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Estratégias de Marketing para Impulsionar Vendas Online</a:t>
            </a:r>
            <a:endParaRPr lang="en-US" sz="2187" dirty="0"/>
          </a:p>
        </p:txBody>
      </p:sp>
      <p:sp>
        <p:nvSpPr>
          <p:cNvPr id="14" name="Text 10"/>
          <p:cNvSpPr/>
          <p:nvPr/>
        </p:nvSpPr>
        <p:spPr>
          <a:xfrm>
            <a:off x="9755028" y="5450085"/>
            <a:ext cx="3820001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SEO Eficiente, Campanhas de E-mail Marketing, Redes Sociais, Programas de Fidelidade.</a:t>
            </a:r>
            <a:endParaRPr lang="en-US" sz="1750" dirty="0"/>
          </a:p>
        </p:txBody>
      </p:sp>
      <p:pic>
        <p:nvPicPr>
          <p:cNvPr id="17" name="Gráfico 16">
            <a:extLst>
              <a:ext uri="{FF2B5EF4-FFF2-40B4-BE49-F238E27FC236}">
                <a16:creationId xmlns:a16="http://schemas.microsoft.com/office/drawing/2014/main" id="{438C6779-C374-4856-9508-CCA6BC03D4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341125" y="6112995"/>
            <a:ext cx="1877974" cy="187797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30553"/>
          </a:xfrm>
          <a:prstGeom prst="rect">
            <a:avLst/>
          </a:prstGeom>
          <a:solidFill>
            <a:srgbClr val="00002E">
              <a:alpha val="7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2722602" y="564952"/>
            <a:ext cx="9185077" cy="128397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5056"/>
              </a:lnSpc>
              <a:buNone/>
            </a:pPr>
            <a:r>
              <a:rPr lang="en-US" sz="4044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Escolhendo o Tipo de Site Adequado para Você</a:t>
            </a:r>
            <a:endParaRPr lang="en-US" sz="4044" dirty="0"/>
          </a:p>
        </p:txBody>
      </p:sp>
      <p:sp>
        <p:nvSpPr>
          <p:cNvPr id="5" name="Text 2"/>
          <p:cNvSpPr/>
          <p:nvPr/>
        </p:nvSpPr>
        <p:spPr>
          <a:xfrm>
            <a:off x="2722602" y="2259806"/>
            <a:ext cx="9185077" cy="65746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588"/>
              </a:lnSpc>
              <a:buNone/>
            </a:pPr>
            <a:r>
              <a:rPr lang="en-US" sz="1618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Avaliando Suas Necessidades e Objetivos: Antes de escolher o tipo de site, é crucial avaliar suas necessidades e objetivos específicos.</a:t>
            </a:r>
            <a:endParaRPr lang="en-US" sz="1618" dirty="0"/>
          </a:p>
        </p:txBody>
      </p:sp>
      <p:sp>
        <p:nvSpPr>
          <p:cNvPr id="6" name="Text 3"/>
          <p:cNvSpPr/>
          <p:nvPr/>
        </p:nvSpPr>
        <p:spPr>
          <a:xfrm>
            <a:off x="2722602" y="3353753"/>
            <a:ext cx="2727127" cy="64198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528"/>
              </a:lnSpc>
              <a:buNone/>
            </a:pPr>
            <a:r>
              <a:rPr lang="en-US" sz="2022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Dicas para a Escolha Certa</a:t>
            </a:r>
            <a:endParaRPr lang="en-US" sz="2022" dirty="0"/>
          </a:p>
        </p:txBody>
      </p:sp>
      <p:sp>
        <p:nvSpPr>
          <p:cNvPr id="7" name="Text 4"/>
          <p:cNvSpPr/>
          <p:nvPr/>
        </p:nvSpPr>
        <p:spPr>
          <a:xfrm>
            <a:off x="2722602" y="4201120"/>
            <a:ext cx="2727127" cy="131492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588"/>
              </a:lnSpc>
              <a:buNone/>
            </a:pPr>
            <a:r>
              <a:rPr lang="en-US" sz="1618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Clareza nos Objetivos, Análise da Concorrência, Feedback dos Usuários, Escalabilidade, Manutenção e Atualizações.</a:t>
            </a:r>
            <a:endParaRPr lang="en-US" sz="1618" dirty="0"/>
          </a:p>
        </p:txBody>
      </p:sp>
      <p:sp>
        <p:nvSpPr>
          <p:cNvPr id="8" name="Text 5"/>
          <p:cNvSpPr/>
          <p:nvPr/>
        </p:nvSpPr>
        <p:spPr>
          <a:xfrm>
            <a:off x="5958602" y="3353753"/>
            <a:ext cx="2727127" cy="96297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528"/>
              </a:lnSpc>
              <a:buNone/>
            </a:pPr>
            <a:r>
              <a:rPr lang="en-US" sz="2022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Considerações Técnicas e Orçamentárias</a:t>
            </a:r>
            <a:endParaRPr lang="en-US" sz="2022" dirty="0"/>
          </a:p>
        </p:txBody>
      </p:sp>
      <p:sp>
        <p:nvSpPr>
          <p:cNvPr id="9" name="Text 6"/>
          <p:cNvSpPr/>
          <p:nvPr/>
        </p:nvSpPr>
        <p:spPr>
          <a:xfrm>
            <a:off x="5958602" y="4522113"/>
            <a:ext cx="2727127" cy="164365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588"/>
              </a:lnSpc>
              <a:buNone/>
            </a:pPr>
            <a:r>
              <a:rPr lang="en-US" sz="1618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Habilidades Técnicas, Custo de Desenvolvimento, Hospedagem e Domínio, Segurança e Conformidade, Suporte Técnico.</a:t>
            </a:r>
            <a:endParaRPr lang="en-US" sz="1618" dirty="0"/>
          </a:p>
        </p:txBody>
      </p:sp>
      <p:sp>
        <p:nvSpPr>
          <p:cNvPr id="10" name="Text 7"/>
          <p:cNvSpPr/>
          <p:nvPr/>
        </p:nvSpPr>
        <p:spPr>
          <a:xfrm>
            <a:off x="9194602" y="3353753"/>
            <a:ext cx="2727127" cy="96297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528"/>
              </a:lnSpc>
              <a:buNone/>
            </a:pPr>
            <a:r>
              <a:rPr lang="en-US" sz="2022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Custos Associados à Escolha do Tipo de Site</a:t>
            </a:r>
            <a:endParaRPr lang="en-US" sz="2022" dirty="0"/>
          </a:p>
        </p:txBody>
      </p:sp>
      <p:sp>
        <p:nvSpPr>
          <p:cNvPr id="11" name="Text 8"/>
          <p:cNvSpPr/>
          <p:nvPr/>
        </p:nvSpPr>
        <p:spPr>
          <a:xfrm>
            <a:off x="9194602" y="4522113"/>
            <a:ext cx="2727127" cy="29585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588"/>
              </a:lnSpc>
              <a:buNone/>
            </a:pPr>
            <a:r>
              <a:rPr lang="en-US" sz="1618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Desenvolvimento Inicial, Hospedagem e Domínio, Manutenção e Atualizações, Custos de Marketing e Publicidade, Licenças e Plug-ins, Treinamento e Suporte Técnico, Segurança e Conformidade, Atualizações de Conteúdo.</a:t>
            </a:r>
            <a:endParaRPr lang="en-US" sz="1618" dirty="0"/>
          </a:p>
        </p:txBody>
      </p:sp>
      <p:pic>
        <p:nvPicPr>
          <p:cNvPr id="13" name="Gráfico 12">
            <a:extLst>
              <a:ext uri="{FF2B5EF4-FFF2-40B4-BE49-F238E27FC236}">
                <a16:creationId xmlns:a16="http://schemas.microsoft.com/office/drawing/2014/main" id="{F4C4B5E6-61E7-4C6C-9259-6C1F09F23C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392977" y="6039028"/>
            <a:ext cx="1877974" cy="187797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914</Words>
  <Application>Microsoft Office PowerPoint</Application>
  <PresentationFormat>Personalizar</PresentationFormat>
  <Paragraphs>85</Paragraphs>
  <Slides>8</Slides>
  <Notes>8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3" baseType="lpstr">
      <vt:lpstr>Arial</vt:lpstr>
      <vt:lpstr>Calibri</vt:lpstr>
      <vt:lpstr>Nunito</vt:lpstr>
      <vt:lpstr>PT Sans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ALEXANDRA SOUZA</cp:lastModifiedBy>
  <cp:revision>3</cp:revision>
  <dcterms:created xsi:type="dcterms:W3CDTF">2024-01-18T21:53:40Z</dcterms:created>
  <dcterms:modified xsi:type="dcterms:W3CDTF">2024-01-29T21:41:56Z</dcterms:modified>
</cp:coreProperties>
</file>